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</p:sldIdLst>
  <p:sldSz cy="5143500" cx="9144000"/>
  <p:notesSz cx="6858000" cy="9144000"/>
  <p:embeddedFontLst>
    <p:embeddedFont>
      <p:font typeface="Raleway"/>
      <p:regular r:id="rId8"/>
      <p:bold r:id="rId9"/>
      <p:italic r:id="rId10"/>
      <p:boldItalic r:id="rId11"/>
    </p:embeddedFont>
    <p:embeddedFont>
      <p:font typeface="Lat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boldItalic.fntdata"/><Relationship Id="rId10" Type="http://schemas.openxmlformats.org/officeDocument/2006/relationships/font" Target="fonts/Raleway-italic.fntdata"/><Relationship Id="rId13" Type="http://schemas.openxmlformats.org/officeDocument/2006/relationships/font" Target="fonts/Lato-bold.fntdata"/><Relationship Id="rId12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Raleway-bold.fntdata"/><Relationship Id="rId15" Type="http://schemas.openxmlformats.org/officeDocument/2006/relationships/font" Target="fonts/Lato-boldItalic.fntdata"/><Relationship Id="rId14" Type="http://schemas.openxmlformats.org/officeDocument/2006/relationships/font" Target="fonts/Lato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font" Target="fonts/Raleway-regular.fntdata"/></Relationships>
</file>

<file path=ppt/media/image1.png>
</file>

<file path=ppt/media/image10.png>
</file>

<file path=ppt/media/image11.pn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b761b594d9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b761b594d9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" name="Google Shape;56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7" name="Google Shape;57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15"/>
          <p:cNvSpPr txBox="1"/>
          <p:nvPr/>
        </p:nvSpPr>
        <p:spPr>
          <a:xfrm>
            <a:off x="0" y="4775500"/>
            <a:ext cx="9144000" cy="36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Group 7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6" name="Google Shape;66;p15"/>
          <p:cNvSpPr txBox="1"/>
          <p:nvPr/>
        </p:nvSpPr>
        <p:spPr>
          <a:xfrm>
            <a:off x="4104475" y="4775500"/>
            <a:ext cx="9384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RoboNav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" name="Google Shape;72;p16"/>
          <p:cNvSpPr txBox="1"/>
          <p:nvPr/>
        </p:nvSpPr>
        <p:spPr>
          <a:xfrm>
            <a:off x="0" y="4775500"/>
            <a:ext cx="9864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Group 7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3" name="Google Shape;73;p16"/>
          <p:cNvSpPr txBox="1"/>
          <p:nvPr/>
        </p:nvSpPr>
        <p:spPr>
          <a:xfrm>
            <a:off x="4104600" y="4775500"/>
            <a:ext cx="9384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RoboNav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4" name="Google Shape;74;p16"/>
          <p:cNvSpPr txBox="1"/>
          <p:nvPr/>
        </p:nvSpPr>
        <p:spPr>
          <a:xfrm>
            <a:off x="0" y="4775500"/>
            <a:ext cx="9144000" cy="368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Group 7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5" name="Google Shape;75;p16"/>
          <p:cNvSpPr txBox="1"/>
          <p:nvPr/>
        </p:nvSpPr>
        <p:spPr>
          <a:xfrm>
            <a:off x="4104475" y="4775500"/>
            <a:ext cx="9384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RoboNav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17"/>
          <p:cNvSpPr txBox="1"/>
          <p:nvPr/>
        </p:nvSpPr>
        <p:spPr>
          <a:xfrm>
            <a:off x="0" y="4775500"/>
            <a:ext cx="9864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Group 7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3" name="Google Shape;83;p17"/>
          <p:cNvSpPr txBox="1"/>
          <p:nvPr/>
        </p:nvSpPr>
        <p:spPr>
          <a:xfrm>
            <a:off x="4104475" y="4775500"/>
            <a:ext cx="9384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RoboNav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7" name="Google Shape;87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18"/>
          <p:cNvSpPr txBox="1"/>
          <p:nvPr/>
        </p:nvSpPr>
        <p:spPr>
          <a:xfrm>
            <a:off x="0" y="4775500"/>
            <a:ext cx="9864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Group 7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9" name="Google Shape;89;p18"/>
          <p:cNvSpPr txBox="1"/>
          <p:nvPr/>
        </p:nvSpPr>
        <p:spPr>
          <a:xfrm>
            <a:off x="4104475" y="4775500"/>
            <a:ext cx="9384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RoboNav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9"/>
          <p:cNvSpPr txBox="1"/>
          <p:nvPr/>
        </p:nvSpPr>
        <p:spPr>
          <a:xfrm>
            <a:off x="0" y="4775500"/>
            <a:ext cx="9864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Group 7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6" name="Google Shape;96;p19"/>
          <p:cNvSpPr txBox="1"/>
          <p:nvPr/>
        </p:nvSpPr>
        <p:spPr>
          <a:xfrm>
            <a:off x="4104475" y="4775500"/>
            <a:ext cx="9384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RoboNav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" name="Google Shape;100;p20"/>
          <p:cNvSpPr txBox="1"/>
          <p:nvPr/>
        </p:nvSpPr>
        <p:spPr>
          <a:xfrm>
            <a:off x="0" y="4775500"/>
            <a:ext cx="9864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Group 7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1" name="Google Shape;101;p20"/>
          <p:cNvSpPr txBox="1"/>
          <p:nvPr/>
        </p:nvSpPr>
        <p:spPr>
          <a:xfrm>
            <a:off x="4104475" y="4775500"/>
            <a:ext cx="9384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RoboNav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5" name="Google Shape;105;p2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6" name="Google Shape;106;p2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" name="Google Shape;108;p21"/>
          <p:cNvSpPr txBox="1"/>
          <p:nvPr/>
        </p:nvSpPr>
        <p:spPr>
          <a:xfrm>
            <a:off x="0" y="4775500"/>
            <a:ext cx="9864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Group 7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9" name="Google Shape;109;p21"/>
          <p:cNvSpPr txBox="1"/>
          <p:nvPr/>
        </p:nvSpPr>
        <p:spPr>
          <a:xfrm>
            <a:off x="4104475" y="4775500"/>
            <a:ext cx="9384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RoboNav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22"/>
          <p:cNvSpPr txBox="1"/>
          <p:nvPr/>
        </p:nvSpPr>
        <p:spPr>
          <a:xfrm>
            <a:off x="0" y="4775500"/>
            <a:ext cx="9864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Group 7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4" name="Google Shape;114;p22"/>
          <p:cNvSpPr txBox="1"/>
          <p:nvPr/>
        </p:nvSpPr>
        <p:spPr>
          <a:xfrm>
            <a:off x="4104475" y="4775500"/>
            <a:ext cx="9384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RoboNav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7" name="Google Shape;117;p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23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23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" name="Google Shape;121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23"/>
          <p:cNvSpPr txBox="1"/>
          <p:nvPr/>
        </p:nvSpPr>
        <p:spPr>
          <a:xfrm>
            <a:off x="0" y="4775500"/>
            <a:ext cx="9864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Group 7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3" name="Google Shape;123;p23"/>
          <p:cNvSpPr txBox="1"/>
          <p:nvPr/>
        </p:nvSpPr>
        <p:spPr>
          <a:xfrm>
            <a:off x="4104475" y="4775500"/>
            <a:ext cx="9384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RoboNav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" name="Google Shape;126;p24"/>
          <p:cNvSpPr txBox="1"/>
          <p:nvPr/>
        </p:nvSpPr>
        <p:spPr>
          <a:xfrm>
            <a:off x="0" y="4775500"/>
            <a:ext cx="9864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Group 7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7" name="Google Shape;127;p24"/>
          <p:cNvSpPr txBox="1"/>
          <p:nvPr/>
        </p:nvSpPr>
        <p:spPr>
          <a:xfrm>
            <a:off x="4104475" y="4775500"/>
            <a:ext cx="9384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RoboNav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8.gif"/><Relationship Id="rId10" Type="http://schemas.openxmlformats.org/officeDocument/2006/relationships/image" Target="../media/image3.gif"/><Relationship Id="rId13" Type="http://schemas.openxmlformats.org/officeDocument/2006/relationships/image" Target="../media/image1.png"/><Relationship Id="rId1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9" Type="http://schemas.openxmlformats.org/officeDocument/2006/relationships/image" Target="../media/image7.gif"/><Relationship Id="rId5" Type="http://schemas.openxmlformats.org/officeDocument/2006/relationships/image" Target="../media/image2.gif"/><Relationship Id="rId6" Type="http://schemas.openxmlformats.org/officeDocument/2006/relationships/image" Target="../media/image4.gif"/><Relationship Id="rId7" Type="http://schemas.openxmlformats.org/officeDocument/2006/relationships/image" Target="../media/image6.gif"/><Relationship Id="rId8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33B4D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/>
          <p:nvPr/>
        </p:nvSpPr>
        <p:spPr>
          <a:xfrm>
            <a:off x="5824325" y="697800"/>
            <a:ext cx="3260700" cy="4361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25"/>
          <p:cNvSpPr/>
          <p:nvPr/>
        </p:nvSpPr>
        <p:spPr>
          <a:xfrm>
            <a:off x="56375" y="2285250"/>
            <a:ext cx="2410500" cy="2774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Stages / Training Environments:</a:t>
            </a:r>
            <a:endParaRPr b="1"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Empty Environment		With Static Obstacles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Moving Obstacles	          Static + Moving Obstacles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134" name="Google Shape;134;p25"/>
          <p:cNvSpPr/>
          <p:nvPr/>
        </p:nvSpPr>
        <p:spPr>
          <a:xfrm>
            <a:off x="56375" y="697800"/>
            <a:ext cx="2394000" cy="621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 u="sng">
                <a:latin typeface="Calibri"/>
                <a:ea typeface="Calibri"/>
                <a:cs typeface="Calibri"/>
                <a:sym typeface="Calibri"/>
              </a:rPr>
              <a:t>Problem Statement</a:t>
            </a:r>
            <a:br>
              <a:rPr lang="en" sz="900">
                <a:latin typeface="Calibri"/>
                <a:ea typeface="Calibri"/>
                <a:cs typeface="Calibri"/>
                <a:sym typeface="Calibri"/>
              </a:rPr>
            </a:b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Navigating a Turtlebot to a goal destination  in a closed environment with static and moving obstacles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25"/>
          <p:cNvSpPr/>
          <p:nvPr/>
        </p:nvSpPr>
        <p:spPr>
          <a:xfrm>
            <a:off x="56375" y="1364000"/>
            <a:ext cx="2394000" cy="830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 u="sng">
                <a:latin typeface="Calibri"/>
                <a:ea typeface="Calibri"/>
                <a:cs typeface="Calibri"/>
                <a:sym typeface="Calibri"/>
              </a:rPr>
              <a:t>Observation Space </a:t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Laser scan data, Positon, Heading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 u="sng">
                <a:latin typeface="Calibri"/>
                <a:ea typeface="Calibri"/>
                <a:cs typeface="Calibri"/>
                <a:sym typeface="Calibri"/>
              </a:rPr>
              <a:t>Action Space</a:t>
            </a:r>
            <a:r>
              <a:rPr b="1" lang="en" sz="9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	    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Linear Velocity, Angular Velocity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 u="sng">
                <a:latin typeface="Calibri"/>
                <a:ea typeface="Calibri"/>
                <a:cs typeface="Calibri"/>
                <a:sym typeface="Calibri"/>
              </a:rPr>
              <a:t>Rewards </a:t>
            </a: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	    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Based on distance, and heading towards goal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6" name="Google Shape;1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637" y="2724150"/>
            <a:ext cx="892236" cy="7211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1137" y="2724150"/>
            <a:ext cx="877002" cy="7211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0626" y="3804428"/>
            <a:ext cx="892237" cy="709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44625" y="3792200"/>
            <a:ext cx="877024" cy="71346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5"/>
          <p:cNvSpPr txBox="1"/>
          <p:nvPr>
            <p:ph idx="12" type="sldNum"/>
          </p:nvPr>
        </p:nvSpPr>
        <p:spPr>
          <a:xfrm>
            <a:off x="8536302" y="49022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25"/>
          <p:cNvSpPr/>
          <p:nvPr/>
        </p:nvSpPr>
        <p:spPr>
          <a:xfrm>
            <a:off x="2543300" y="709325"/>
            <a:ext cx="3204600" cy="1734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 u="sng">
                <a:latin typeface="Calibri"/>
                <a:ea typeface="Calibri"/>
                <a:cs typeface="Calibri"/>
                <a:sym typeface="Calibri"/>
              </a:rPr>
              <a:t>Neural Net Architecture</a:t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latin typeface="Calibri"/>
                <a:ea typeface="Calibri"/>
                <a:cs typeface="Calibri"/>
                <a:sym typeface="Calibri"/>
              </a:rPr>
              <a:t>DQN</a:t>
            </a:r>
            <a:endParaRPr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1 x Input Layer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2 x Fully Connected Layers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1 x Output Layer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latin typeface="Calibri"/>
                <a:ea typeface="Calibri"/>
                <a:cs typeface="Calibri"/>
                <a:sym typeface="Calibri"/>
              </a:rPr>
              <a:t>DDPG</a:t>
            </a:r>
            <a:endParaRPr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1 x Input Layer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1 Batch Normalization Layer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3 x Fully Connected Layers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1 x output Layer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25"/>
          <p:cNvSpPr/>
          <p:nvPr/>
        </p:nvSpPr>
        <p:spPr>
          <a:xfrm>
            <a:off x="2543300" y="2531713"/>
            <a:ext cx="3204600" cy="10962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 u="sng">
                <a:latin typeface="Calibri"/>
                <a:ea typeface="Calibri"/>
                <a:cs typeface="Calibri"/>
                <a:sym typeface="Calibri"/>
              </a:rPr>
              <a:t>Results</a:t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3" name="Google Shape;143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78907" y="882638"/>
            <a:ext cx="1243022" cy="11933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  <p:pic>
        <p:nvPicPr>
          <p:cNvPr id="144" name="Google Shape;144;p25"/>
          <p:cNvPicPr preferRelativeResize="0"/>
          <p:nvPr/>
        </p:nvPicPr>
        <p:blipFill rotWithShape="1">
          <a:blip r:embed="rId8">
            <a:alphaModFix/>
          </a:blip>
          <a:srcRect b="11284" l="4616" r="0" t="0"/>
          <a:stretch/>
        </p:blipFill>
        <p:spPr>
          <a:xfrm>
            <a:off x="6587900" y="3395775"/>
            <a:ext cx="1987150" cy="161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652925" y="909287"/>
            <a:ext cx="1194926" cy="114713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  <p:pic>
        <p:nvPicPr>
          <p:cNvPr id="146" name="Google Shape;146;p2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074663" y="2139201"/>
            <a:ext cx="1262813" cy="1193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</p:pic>
      <p:pic>
        <p:nvPicPr>
          <p:cNvPr id="147" name="Google Shape;147;p2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672489" y="2152525"/>
            <a:ext cx="1155786" cy="11471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82000"/>
              </a:srgbClr>
            </a:outerShdw>
          </a:effectLst>
        </p:spPr>
      </p:pic>
      <p:pic>
        <p:nvPicPr>
          <p:cNvPr id="148" name="Google Shape;148;p25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97375" y="-306325"/>
            <a:ext cx="1243023" cy="109614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5"/>
          <p:cNvSpPr txBox="1"/>
          <p:nvPr/>
        </p:nvSpPr>
        <p:spPr>
          <a:xfrm>
            <a:off x="10575" y="0"/>
            <a:ext cx="90744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Raleway"/>
                <a:ea typeface="Raleway"/>
                <a:cs typeface="Raleway"/>
                <a:sym typeface="Raleway"/>
              </a:rPr>
              <a:t>RoboNav: Robot Navigation in Dynamic Environments using Deep Reinforcement Learning</a:t>
            </a:r>
            <a:endParaRPr b="1" sz="1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Group 7: Abhishek Jain, Kavit Shah, Kenechukwu C. Mbanisi, Sanjeev Kannan</a:t>
            </a:r>
            <a:endParaRPr b="1" sz="7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Advisor: Prof. Yanhua Li</a:t>
            </a:r>
            <a:endParaRPr b="1" sz="7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0" name="Google Shape;150;p25"/>
          <p:cNvSpPr txBox="1"/>
          <p:nvPr/>
        </p:nvSpPr>
        <p:spPr>
          <a:xfrm>
            <a:off x="8" y="486842"/>
            <a:ext cx="9154500" cy="528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25"/>
          <p:cNvSpPr txBox="1"/>
          <p:nvPr/>
        </p:nvSpPr>
        <p:spPr>
          <a:xfrm>
            <a:off x="-6175" y="539650"/>
            <a:ext cx="9154500" cy="954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" name="Google Shape;152;p25"/>
          <p:cNvSpPr txBox="1"/>
          <p:nvPr/>
        </p:nvSpPr>
        <p:spPr>
          <a:xfrm>
            <a:off x="6950800" y="624438"/>
            <a:ext cx="1194900" cy="1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Lato"/>
                <a:ea typeface="Lato"/>
                <a:cs typeface="Lato"/>
                <a:sym typeface="Lato"/>
              </a:rPr>
              <a:t>Trained Models</a:t>
            </a:r>
            <a:endParaRPr b="1" sz="9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3" name="Google Shape;153;p25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2627063" y="2830083"/>
            <a:ext cx="3037073" cy="721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5"/>
          <p:cNvSpPr/>
          <p:nvPr/>
        </p:nvSpPr>
        <p:spPr>
          <a:xfrm>
            <a:off x="2543300" y="3716000"/>
            <a:ext cx="3204600" cy="1343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 u="sng">
                <a:latin typeface="Calibri"/>
                <a:ea typeface="Calibri"/>
                <a:cs typeface="Calibri"/>
                <a:sym typeface="Calibri"/>
              </a:rPr>
              <a:t>References</a:t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5"/>
          <p:cNvSpPr txBox="1"/>
          <p:nvPr/>
        </p:nvSpPr>
        <p:spPr>
          <a:xfrm>
            <a:off x="2601050" y="3842600"/>
            <a:ext cx="3204600" cy="7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alibri"/>
                <a:ea typeface="Calibri"/>
                <a:cs typeface="Calibri"/>
                <a:sym typeface="Calibri"/>
              </a:rPr>
              <a:t>[1] http://wiki.ros.org/move_base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alibri"/>
                <a:ea typeface="Calibri"/>
                <a:cs typeface="Calibri"/>
                <a:sym typeface="Calibri"/>
              </a:rPr>
              <a:t>[2] Durrant-Whyte, Hugh, and Tim Bailey. ”Simultaneous localization and mapping: part I.” IEEE robotics &amp; automation magazine 13.2 (2006): 99-110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alibri"/>
                <a:ea typeface="Calibri"/>
                <a:cs typeface="Calibri"/>
                <a:sym typeface="Calibri"/>
              </a:rPr>
              <a:t>[3]https://www.researchgate.net/figure/From-a-modular-pipeline-to-a-perception-planning-deep-neural-network-approach-for_fig1_334049155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alibri"/>
                <a:ea typeface="Calibri"/>
                <a:cs typeface="Calibri"/>
                <a:sym typeface="Calibri"/>
              </a:rPr>
              <a:t>[4] Liu, L., Dugas, D., et. al. Robot Navigation in Crowded EnvironmentsUsing Deep Reinforcement Learning. Presented at IROS 2020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RoboNav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